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9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8"/>
  </p:normalViewPr>
  <p:slideViewPr>
    <p:cSldViewPr snapToGrid="0" snapToObjects="1">
      <p:cViewPr>
        <p:scale>
          <a:sx n="105" d="100"/>
          <a:sy n="105" d="100"/>
        </p:scale>
        <p:origin x="84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gif>
</file>

<file path=ppt/media/image11.png>
</file>

<file path=ppt/media/image12.gif>
</file>

<file path=ppt/media/image13.png>
</file>

<file path=ppt/media/image14.gif>
</file>

<file path=ppt/media/image15.png>
</file>

<file path=ppt/media/image16.gif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A8117F-F0B1-1E4A-87C0-A050F24A183B}" type="datetimeFigureOut">
              <a:rPr lang="en-US" smtClean="0"/>
              <a:t>6/22/21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55C032-422E-2A44-ACEC-ECD909771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86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55C032-422E-2A44-ACEC-ECD909771B6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280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want to combine the traditional plots into something sensible.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 restricted to one type of importance measure.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use the dominator only version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55C032-422E-2A44-ACEC-ECD909771B6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879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1476D-30B1-9247-B3F0-0961B346CB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20DAE6-A6B6-9F46-994A-6C1B559A4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EDAF4-CBD4-7F4A-8BCD-5403A01F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5556F-B382-EA47-A107-732B62ED5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8E2D4-E7CA-9F43-81E9-B07CA7629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022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EA968-A4C8-B54B-8BF1-75DA7721D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51331C-8DBD-E342-A8D1-581FD5A89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7220A-12C3-A24D-AF49-1514D51BC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DF84E-E47B-6D4F-9311-DE63A18E8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683C9-CBE8-2E47-9554-97026892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79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E80889-ABD9-DA42-82CA-E1BA7057CD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7FE284-1BA7-814B-9939-45B6A3B3B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0E790-D380-F440-9935-4D997AFA3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89C7E-07AE-8748-B854-6C80AE3F6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0EAE2-2B80-7448-8CBA-3FF11EB7B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325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01578-469F-134F-B7BB-14E5AB68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16113-300F-AF42-8F29-91C001F77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F0128-C1E2-7449-9858-3100B942A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D9F30-6B41-5347-AEA3-DBB29678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07DCF-AD27-7442-A7A0-A76D552AE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53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D5860-3E00-2F48-AE46-C9225977A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3EAD9-03C2-D049-9BB0-335B409F7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DD815-DC60-FA43-ABB2-640E8AB0B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1F58C-DFA1-6840-A61E-96AE5532A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0EC84-E589-C043-83ED-DEC6D67BC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39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DDD22-4219-414D-8222-A90F2486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A18E6-F0C2-2845-988A-7761CE8F30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D8BEA-66EE-3945-AA4B-0F01AC4BB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A2E17-A479-CC4A-86CC-6AC9B0C83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33153B-402A-5A4D-854D-D355C26B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5FCC5-FA6D-904E-ACF5-9C6C1B4D5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58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F2996-DF8E-A14C-8B48-EDDFB7833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62871-C5B7-6D45-A33D-562C501BF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9DA817-0D2E-A24E-B2ED-5568A9057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5A017C-132D-6249-917A-E4FAB58DAD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21D56-C9C3-2848-BF06-482C4E4D11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32222F-7B16-7442-868B-241B24AF2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651061-15EE-3542-9A70-DC19C5F7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BCDB0A-F408-4D47-9ACE-F6FB92DFF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01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EEBCC-C71C-D14E-A4D6-4548D9EF9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028AB-71CE-7440-A1CB-443461676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92680A-F75C-3147-AF2B-5BCC86500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EB7639-C6B6-884F-8AE4-D14B4FB07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66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BDE651-004B-7547-BCA1-C26976745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315F0D-5131-F84A-818D-F497BE185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0B15-078F-B948-B9F6-E8F3B37D6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71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BDCC5-7786-A44D-94DF-74E44659E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5B8C5-314F-764E-9BB8-6212C5969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FA690-8FDD-B345-94F0-5BADDF4CC2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F1468F-2C4B-6840-9B7A-379AEC387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C58329-AB69-B14A-A245-3F6450577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7BFF1C-5051-9347-AE92-83918EFA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40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873D0-628E-564A-95F4-D934ED0E6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526FA1-58B4-E345-8391-E4352379F4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630F9-684B-744B-BBB2-1E959D707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FA486-4997-DE47-B1E0-9C5318AC9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4345B5-B4EC-E744-82CB-88E6F5E4F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62EF5-9884-4546-960A-74AFA0FC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81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7A1-24FD-CC4B-8487-A1240FCB9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A809B-5C91-CF42-AC63-C00C27D7E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FE073-42A8-794F-B3C1-B39A1DC387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8979E-40E6-0346-9AD3-8595222FE28F}" type="datetimeFigureOut">
              <a:rPr lang="en-US" smtClean="0"/>
              <a:t>6/22/21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33700-3812-7642-AC45-92E7351D6A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C84FA-6002-554F-88EE-DFF56E8B8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DF87D-22C9-B54B-8EEE-345BE10A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06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cran.r-project.org/package=vivi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122DC0-DC31-DA4C-B668-765292EE30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76" r="1" b="9092"/>
          <a:stretch/>
        </p:blipFill>
        <p:spPr>
          <a:xfrm>
            <a:off x="3523488" y="10"/>
            <a:ext cx="8668525" cy="68580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90CD0-C429-EA42-A9B4-F577EA565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IE" sz="3700" b="1" dirty="0"/>
              <a:t>Visualising variable importance and variable interaction effects in machine learning models.</a:t>
            </a:r>
            <a:endParaRPr lang="en-US" sz="3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A69E29-C2D1-EA48-97B8-19F101322B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95" y="4676872"/>
            <a:ext cx="4519732" cy="1501315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3800" dirty="0"/>
              <a:t>Alan Inglis,</a:t>
            </a:r>
          </a:p>
          <a:p>
            <a:pPr algn="l"/>
            <a:r>
              <a:rPr lang="en-US" sz="2000" dirty="0"/>
              <a:t>Hamilton Institute &amp; Dept. of Mathematics &amp; Statistics, </a:t>
            </a:r>
          </a:p>
          <a:p>
            <a:pPr algn="l"/>
            <a:r>
              <a:rPr lang="en-US" sz="2000" dirty="0"/>
              <a:t>Maynooth University.</a:t>
            </a:r>
          </a:p>
          <a:p>
            <a:pPr algn="l"/>
            <a:r>
              <a:rPr lang="en-US" sz="2000" dirty="0"/>
              <a:t>Supervisors: Andrew Parnell, Catherine Hurley</a:t>
            </a:r>
          </a:p>
          <a:p>
            <a:pPr algn="l"/>
            <a:endParaRPr lang="en-US" sz="20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 descr="Logo&#10;&#10;Description automatically generated with medium confidence">
            <a:extLst>
              <a:ext uri="{FF2B5EF4-FFF2-40B4-BE49-F238E27FC236}">
                <a16:creationId xmlns:a16="http://schemas.microsoft.com/office/drawing/2014/main" id="{C60B969A-28FC-894A-B185-6318B5A39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0470" y="5925919"/>
            <a:ext cx="1606635" cy="734056"/>
          </a:xfrm>
          <a:prstGeom prst="rect">
            <a:avLst/>
          </a:prstGeom>
        </p:spPr>
      </p:pic>
      <p:pic>
        <p:nvPicPr>
          <p:cNvPr id="24" name="Picture 23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0AEB337A-2739-B843-BC79-39B779CEA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88" y="6101162"/>
            <a:ext cx="1347354" cy="8892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1066F4-2134-AA43-B126-4573890DDEB2}"/>
              </a:ext>
            </a:extLst>
          </p:cNvPr>
          <p:cNvSpPr txBox="1"/>
          <p:nvPr/>
        </p:nvSpPr>
        <p:spPr>
          <a:xfrm>
            <a:off x="9629453" y="6616431"/>
            <a:ext cx="2752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This work was supported by a Science Foundation Ireland Career Development Award grant number: 17/CDA/4695</a:t>
            </a:r>
          </a:p>
        </p:txBody>
      </p:sp>
    </p:spTree>
    <p:extLst>
      <p:ext uri="{BB962C8B-B14F-4D97-AF65-F5344CB8AC3E}">
        <p14:creationId xmlns:p14="http://schemas.microsoft.com/office/powerpoint/2010/main" val="4386797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189"/>
    </mc:Choice>
    <mc:Fallback>
      <p:transition spd="slow" advTm="1118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5EE4C-04A2-1F47-B5C2-0A628315D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08" y="-13688"/>
            <a:ext cx="4997824" cy="1325563"/>
          </a:xfrm>
        </p:spPr>
        <p:txBody>
          <a:bodyPr>
            <a:normAutofit/>
          </a:bodyPr>
          <a:lstStyle/>
          <a:p>
            <a:r>
              <a:rPr lang="en-US" dirty="0"/>
              <a:t>Zen Partial Dependence Plots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B687D7-9D8D-374D-89A1-BB1872F8DAD7}"/>
              </a:ext>
            </a:extLst>
          </p:cNvPr>
          <p:cNvSpPr/>
          <p:nvPr/>
        </p:nvSpPr>
        <p:spPr>
          <a:xfrm>
            <a:off x="387871" y="2230469"/>
            <a:ext cx="509665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Show selected panels of the all-pairs PDP in a space-saving layout.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 err="1"/>
              <a:t>Zenplots</a:t>
            </a:r>
            <a:r>
              <a:rPr lang="en-IE" baseline="30000" dirty="0"/>
              <a:t>[5]</a:t>
            </a:r>
            <a:r>
              <a:rPr lang="en-IE" dirty="0"/>
              <a:t> were designed for showing pairwise plots of high-dimensional data in a zigzag layout.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Showing pairs of variables with high interactions.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For a connected graph, a greedy Eulerian path algorithm</a:t>
            </a:r>
            <a:r>
              <a:rPr lang="en-IE" baseline="30000" dirty="0"/>
              <a:t>[6]</a:t>
            </a:r>
            <a:r>
              <a:rPr lang="en-IE" dirty="0"/>
              <a:t> visits each edge at least once, starting from the highest weighted edge and moving through edges giving preference to the highest weight available edge. </a:t>
            </a:r>
          </a:p>
        </p:txBody>
      </p:sp>
      <p:pic>
        <p:nvPicPr>
          <p:cNvPr id="14" name="Picture 13" descr="Chart, box and whisker chart&#10;&#10;Description automatically generated">
            <a:extLst>
              <a:ext uri="{FF2B5EF4-FFF2-40B4-BE49-F238E27FC236}">
                <a16:creationId xmlns:a16="http://schemas.microsoft.com/office/drawing/2014/main" id="{1AB9DD6B-A9E6-B646-BA48-8B8B3F1EA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726" y="2692937"/>
            <a:ext cx="703357" cy="1628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D96FE82-CC3F-1647-87D2-8A53D3FB3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426" y="567047"/>
            <a:ext cx="49403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0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69"/>
    </mc:Choice>
    <mc:Fallback>
      <p:transition spd="slow" advTm="28269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14B27C-7105-B044-A74A-F83B8F19F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884A-0E50-524D-B63D-7B7FECE83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4415" y="2473053"/>
            <a:ext cx="8276026" cy="3320031"/>
          </a:xfrm>
        </p:spPr>
        <p:txBody>
          <a:bodyPr anchor="ctr">
            <a:normAutofit/>
          </a:bodyPr>
          <a:lstStyle/>
          <a:p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Novel approach to visualizing importance, interactions and partial dependence. </a:t>
            </a:r>
          </a:p>
          <a:p>
            <a:r>
              <a:rPr lang="en-IE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When compared to traditional visualisations, our approach allows us to evaluate the VIVI in a more efficient manor than would traditionally be possible. </a:t>
            </a:r>
          </a:p>
          <a:p>
            <a:r>
              <a:rPr lang="en-IE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Enhance interpretation even in situations where the number of variables is large and the interaction structure complex. </a:t>
            </a:r>
          </a:p>
          <a:p>
            <a:r>
              <a:rPr lang="en-IE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H-statistic is computationally slow, future work may involve trying to optimize the H-statistic algorithm</a:t>
            </a:r>
          </a:p>
          <a:p>
            <a:r>
              <a:rPr lang="en-IE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Adding more compatibility for more models.</a:t>
            </a: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5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12"/>
    </mc:Choice>
    <mc:Fallback>
      <p:transition spd="slow" advTm="30412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A57CF0-715B-5749-8A4E-EF80F86A0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F4A0C-423D-B144-918E-9943B619B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6238" y="2342087"/>
            <a:ext cx="8276026" cy="3320031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1100" dirty="0"/>
              <a:t>[1]: Alan Inglis, Andrew Parnell &amp; Catherine Hurley (2020) vivid. </a:t>
            </a:r>
            <a:r>
              <a:rPr lang="en-IE" sz="1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https://CRAN.R-project.org/package=vivid</a:t>
            </a:r>
            <a:r>
              <a:rPr lang="en-IE" sz="1100" dirty="0"/>
              <a:t>.</a:t>
            </a:r>
          </a:p>
          <a:p>
            <a:pPr marL="0" indent="0">
              <a:buNone/>
            </a:pPr>
            <a:endParaRPr lang="en-IE" sz="1100" dirty="0"/>
          </a:p>
          <a:p>
            <a:pPr marL="0" indent="0">
              <a:buNone/>
            </a:pPr>
            <a:r>
              <a:rPr lang="en-IE" sz="1100" dirty="0"/>
              <a:t>[2]: K. Fernandes, J. S. Cardoso, and J. Fernandes. Transfer learning with partial observability applied to cervical cancer screening. In Iberian conference on pattern recognition and image analysis, pages 243–250. Springer, 2017</a:t>
            </a:r>
          </a:p>
          <a:p>
            <a:pPr marL="0" indent="0">
              <a:buNone/>
            </a:pPr>
            <a:endParaRPr lang="en-IE" sz="1100" dirty="0"/>
          </a:p>
          <a:p>
            <a:pPr marL="0" indent="0">
              <a:buNone/>
            </a:pPr>
            <a:r>
              <a:rPr lang="en-IE" sz="1100" dirty="0"/>
              <a:t>[3]: J. Friedman and B. Popescu. Predictive learning via rule ensemble. The Annals of Applied Statistics,, pages 916–954, 2008.</a:t>
            </a:r>
          </a:p>
          <a:p>
            <a:pPr marL="0" indent="0">
              <a:buNone/>
            </a:pPr>
            <a:endParaRPr lang="en-IE" sz="1100" dirty="0"/>
          </a:p>
          <a:p>
            <a:pPr marL="0" indent="0">
              <a:buNone/>
            </a:pPr>
            <a:r>
              <a:rPr lang="en-IE" sz="1100" dirty="0"/>
              <a:t>[4]: D. Earle and C. Hurley. Advances in dendrogram seriation for application to visualization. Journal of Computational and Graphical Statistics, 24, 03 2015. </a:t>
            </a:r>
            <a:r>
              <a:rPr lang="en-IE" sz="1100" dirty="0" err="1"/>
              <a:t>doi</a:t>
            </a:r>
            <a:r>
              <a:rPr lang="en-IE" sz="1100" dirty="0"/>
              <a:t>: 10.1080/10618600. 2013.874295.</a:t>
            </a:r>
          </a:p>
          <a:p>
            <a:pPr marL="0" indent="0">
              <a:buNone/>
            </a:pPr>
            <a:endParaRPr lang="en-IE" sz="1100" dirty="0"/>
          </a:p>
          <a:p>
            <a:pPr marL="0" indent="0">
              <a:buNone/>
            </a:pPr>
            <a:r>
              <a:rPr lang="en-IE" sz="1100" dirty="0"/>
              <a:t>[5]: M. Hofert and W. </a:t>
            </a:r>
            <a:r>
              <a:rPr lang="en-IE" sz="1100" dirty="0" err="1"/>
              <a:t>Oldford</a:t>
            </a:r>
            <a:r>
              <a:rPr lang="en-IE" sz="1100" dirty="0"/>
              <a:t>. Zigzag expanded navigation plots in R: The R package </a:t>
            </a:r>
            <a:r>
              <a:rPr lang="en-IE" sz="1100" dirty="0" err="1"/>
              <a:t>zenplots</a:t>
            </a:r>
            <a:r>
              <a:rPr lang="en-IE" sz="1100" dirty="0"/>
              <a:t>. Journal of Statistical Software, 95(4):1–44, 2020. </a:t>
            </a:r>
            <a:r>
              <a:rPr lang="en-IE" sz="1100" dirty="0" err="1"/>
              <a:t>doi</a:t>
            </a:r>
            <a:r>
              <a:rPr lang="en-IE" sz="1100" dirty="0"/>
              <a:t>: 10.18637/jss.v095.i04.</a:t>
            </a:r>
          </a:p>
          <a:p>
            <a:pPr marL="0" indent="0">
              <a:buNone/>
            </a:pPr>
            <a:endParaRPr lang="en-IE" sz="1100" dirty="0"/>
          </a:p>
          <a:p>
            <a:pPr marL="0" indent="0">
              <a:buNone/>
            </a:pPr>
            <a:r>
              <a:rPr lang="en-IE" sz="1100" dirty="0"/>
              <a:t>[6]: C. Hurley and R. </a:t>
            </a:r>
            <a:r>
              <a:rPr lang="en-IE" sz="1100" dirty="0" err="1"/>
              <a:t>Oldford</a:t>
            </a:r>
            <a:r>
              <a:rPr lang="en-IE" sz="1100" dirty="0"/>
              <a:t>. Eulerian tour algorithms for data visualization and the </a:t>
            </a:r>
            <a:r>
              <a:rPr lang="en-IE" sz="1100" dirty="0" err="1"/>
              <a:t>pairviz</a:t>
            </a:r>
            <a:r>
              <a:rPr lang="en-IE" sz="1100" dirty="0"/>
              <a:t> package. Computational Statistics, 26(4):613–633, 2011. URL https://</a:t>
            </a:r>
            <a:r>
              <a:rPr lang="en-IE" sz="1100" dirty="0" err="1"/>
              <a:t>EconPapers</a:t>
            </a:r>
            <a:r>
              <a:rPr lang="en-IE" sz="1100" dirty="0"/>
              <a:t>. </a:t>
            </a:r>
            <a:r>
              <a:rPr lang="en-IE" sz="1100" dirty="0" err="1"/>
              <a:t>repec.org</a:t>
            </a:r>
            <a:r>
              <a:rPr lang="en-IE" sz="1100" dirty="0"/>
              <a:t>/RePEc:spr:compst:v:26:y:2011:i:4:p:613-633. </a:t>
            </a:r>
          </a:p>
          <a:p>
            <a:pPr marL="0" indent="0">
              <a:buNone/>
            </a:pPr>
            <a:r>
              <a:rPr lang="en-IE" sz="1100" dirty="0"/>
              <a:t> </a:t>
            </a:r>
          </a:p>
          <a:p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708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1"/>
    </mc:Choice>
    <mc:Fallback>
      <p:transition spd="slow" advTm="547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6C43D-6EF3-704E-B2EE-9DDE40DFF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927B011-1ABB-C145-B38C-DCB0BCD1A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" y="2120136"/>
            <a:ext cx="10007008" cy="4014436"/>
          </a:xfrm>
        </p:spPr>
        <p:txBody>
          <a:bodyPr anchor="ctr">
            <a:normAutofit/>
          </a:bodyPr>
          <a:lstStyle/>
          <a:p>
            <a:pPr marL="285750" indent="-285750"/>
            <a:r>
              <a:rPr lang="en-IE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Informative graphics for model visualisations can be overlooked or underused, particularly in the areas of variable importance and variable interactions.</a:t>
            </a:r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/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challenge was to </a:t>
            </a:r>
            <a:r>
              <a:rPr lang="en-US" sz="17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visualise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the importance of the variables used to train a machine learning models, such as random forests, support vector machines or neural networks, and the interactions between these variables in a sensible and informative way.</a:t>
            </a:r>
          </a:p>
          <a:p>
            <a:pPr marL="285750" indent="-285750"/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 created a package called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 pitchFamily="2" charset="0"/>
              </a:rPr>
              <a:t>vivid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(variable importance and variable interaction displays)</a:t>
            </a:r>
            <a:r>
              <a:rPr lang="en-US" sz="1700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[1]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that contains a suite of plots for displaying joint visualisations for importance and interactions and also the partial dependence.</a:t>
            </a:r>
          </a:p>
          <a:p>
            <a:pPr marL="285750" indent="-285750"/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aim being to help a researcher to gain a deeper insight into the importance and interactions of variables in a model.</a:t>
            </a:r>
          </a:p>
          <a:p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text, orange, colorful, sign&#10;&#10;Description automatically generated">
            <a:extLst>
              <a:ext uri="{FF2B5EF4-FFF2-40B4-BE49-F238E27FC236}">
                <a16:creationId xmlns:a16="http://schemas.microsoft.com/office/drawing/2014/main" id="{4BDC134E-7DEA-494A-821D-89F096E4A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6528" y="3286863"/>
            <a:ext cx="1466757" cy="16924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2874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56"/>
    </mc:Choice>
    <mc:Fallback>
      <p:transition spd="slow" advTm="3275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4F39F2-17E0-0248-81F1-B9799B45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69" y="1606383"/>
            <a:ext cx="3739341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B0F04E-7506-F84A-916B-1E39F72471B9}"/>
              </a:ext>
            </a:extLst>
          </p:cNvPr>
          <p:cNvSpPr txBox="1"/>
          <p:nvPr/>
        </p:nvSpPr>
        <p:spPr>
          <a:xfrm>
            <a:off x="158117" y="3265073"/>
            <a:ext cx="3715175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Cervical cancer risk factors</a:t>
            </a:r>
            <a:r>
              <a:rPr lang="en-US" sz="2000" baseline="30000" dirty="0"/>
              <a:t>[2]</a:t>
            </a:r>
            <a:r>
              <a:rPr lang="en-US" sz="2000" dirty="0"/>
              <a:t>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Comprised of historical medical records &amp; personal information.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Scaled by </a:t>
            </a:r>
            <a:r>
              <a:rPr lang="en-US" sz="2000" i="1" dirty="0"/>
              <a:t>log(x+1)</a:t>
            </a:r>
            <a:r>
              <a:rPr lang="en-US" sz="2000" dirty="0"/>
              <a:t> to account for skewed values.</a:t>
            </a:r>
          </a:p>
        </p:txBody>
      </p:sp>
      <p:pic>
        <p:nvPicPr>
          <p:cNvPr id="17" name="Picture 16" descr="Table&#10;&#10;Description automatically generated">
            <a:extLst>
              <a:ext uri="{FF2B5EF4-FFF2-40B4-BE49-F238E27FC236}">
                <a16:creationId xmlns:a16="http://schemas.microsoft.com/office/drawing/2014/main" id="{19F19834-7CE7-7047-AF52-79E55EFAD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649" y="493628"/>
            <a:ext cx="7689351" cy="587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409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66"/>
    </mc:Choice>
    <mc:Fallback>
      <p:transition spd="slow" advTm="1396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EFBA1-4E47-E144-B4BA-5D02E6EBDB83}"/>
              </a:ext>
            </a:extLst>
          </p:cNvPr>
          <p:cNvSpPr txBox="1"/>
          <p:nvPr/>
        </p:nvSpPr>
        <p:spPr>
          <a:xfrm>
            <a:off x="1461933" y="5882959"/>
            <a:ext cx="4326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1: Variable importance plot produced from </a:t>
            </a:r>
            <a:r>
              <a:rPr lang="en-US" sz="1000" dirty="0">
                <a:latin typeface="Courier" pitchFamily="2" charset="0"/>
              </a:rPr>
              <a:t>randomForest</a:t>
            </a:r>
            <a:r>
              <a:rPr lang="en-US" sz="1200" dirty="0"/>
              <a:t> package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770674-8E63-CD4A-BC8C-4AB408DE809B}"/>
              </a:ext>
            </a:extLst>
          </p:cNvPr>
          <p:cNvSpPr txBox="1"/>
          <p:nvPr/>
        </p:nvSpPr>
        <p:spPr>
          <a:xfrm>
            <a:off x="7612157" y="5882959"/>
            <a:ext cx="4326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2: Variable interaction plot produced from </a:t>
            </a:r>
            <a:r>
              <a:rPr lang="en-US" sz="1000" dirty="0">
                <a:latin typeface="Courier" pitchFamily="2" charset="0"/>
              </a:rPr>
              <a:t>flashlight</a:t>
            </a:r>
            <a:r>
              <a:rPr lang="en-US" sz="1200" dirty="0"/>
              <a:t> package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458AC1-36BC-604E-815A-2E457DF29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673" y="1218170"/>
            <a:ext cx="5508466" cy="44549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C7F5BF-C26C-3249-9886-2AA2DC7765C4}"/>
              </a:ext>
            </a:extLst>
          </p:cNvPr>
          <p:cNvSpPr txBox="1"/>
          <p:nvPr/>
        </p:nvSpPr>
        <p:spPr>
          <a:xfrm>
            <a:off x="2833873" y="220988"/>
            <a:ext cx="8048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Traditional Importance and Interaction plots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B5B40B2-660C-8E41-883F-21AF63F4DC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18170"/>
            <a:ext cx="6177813" cy="470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777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48"/>
    </mc:Choice>
    <mc:Fallback>
      <p:transition spd="slow" advTm="1754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612AC8F-8A95-2049-8557-E2180B10C392}"/>
              </a:ext>
            </a:extLst>
          </p:cNvPr>
          <p:cNvSpPr txBox="1"/>
          <p:nvPr/>
        </p:nvSpPr>
        <p:spPr>
          <a:xfrm>
            <a:off x="2943224" y="65293"/>
            <a:ext cx="7072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Heatmap displaying importance and interactions jointly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5AE5E3-D825-AF42-9E00-66B209CEDB82}"/>
              </a:ext>
            </a:extLst>
          </p:cNvPr>
          <p:cNvSpPr txBox="1"/>
          <p:nvPr/>
        </p:nvSpPr>
        <p:spPr>
          <a:xfrm>
            <a:off x="5562600" y="6467794"/>
            <a:ext cx="6629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Figure 3: Heatmap displaying interactions &amp; importance produced by </a:t>
            </a:r>
            <a:r>
              <a:rPr lang="en-US" sz="1200" dirty="0">
                <a:latin typeface="Courier" pitchFamily="2" charset="0"/>
              </a:rPr>
              <a:t>vivid</a:t>
            </a:r>
            <a:r>
              <a:rPr lang="en-US" sz="1200" dirty="0"/>
              <a:t> package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7A6E94-69F8-DA44-8778-59E0376C43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308" y="426893"/>
            <a:ext cx="7924800" cy="59563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C12DB7-5418-7242-A8EA-81CD9CF0A89B}"/>
              </a:ext>
            </a:extLst>
          </p:cNvPr>
          <p:cNvSpPr/>
          <p:nvPr/>
        </p:nvSpPr>
        <p:spPr>
          <a:xfrm>
            <a:off x="531018" y="971117"/>
            <a:ext cx="3048000" cy="5062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/>
              <a:t>Variable importance on the diagonal. Runs from white (low) to red (high).</a:t>
            </a:r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/>
              <a:t>Interactions in the upper &amp; lower triangles. Runs from white (low) to dark blue (high).</a:t>
            </a:r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/>
              <a:t>Either agnostic or embedded importance.</a:t>
            </a:r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/>
              <a:t>Friedman’s H-statistic</a:t>
            </a:r>
            <a:r>
              <a:rPr lang="en-US" baseline="30000" dirty="0"/>
              <a:t>[3]</a:t>
            </a:r>
            <a:r>
              <a:rPr lang="en-US" dirty="0"/>
              <a:t> is used to measure interactions</a:t>
            </a:r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5E904BE-62F8-7445-A3CB-62998242ED1D}"/>
                  </a:ext>
                </a:extLst>
              </p:cNvPr>
              <p:cNvSpPr txBox="1"/>
              <p:nvPr/>
            </p:nvSpPr>
            <p:spPr>
              <a:xfrm>
                <a:off x="-739648" y="5839755"/>
                <a:ext cx="6725920" cy="7769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𝑗𝑘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</m:e>
                          </m:nary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𝑗𝑘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𝑖𝑘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 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 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𝑖𝑘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𝑖𝑘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5E904BE-62F8-7445-A3CB-62998242ED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39648" y="5839755"/>
                <a:ext cx="6725920" cy="776944"/>
              </a:xfrm>
              <a:prstGeom prst="rect">
                <a:avLst/>
              </a:prstGeom>
              <a:blipFill>
                <a:blip r:embed="rId5"/>
                <a:stretch>
                  <a:fillRect t="-62903" b="-935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138559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953"/>
    </mc:Choice>
    <mc:Fallback>
      <p:transition spd="slow" advTm="3395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E36CE2-8D55-E148-8335-847499F460EB}"/>
              </a:ext>
            </a:extLst>
          </p:cNvPr>
          <p:cNvSpPr txBox="1"/>
          <p:nvPr/>
        </p:nvSpPr>
        <p:spPr>
          <a:xfrm>
            <a:off x="1" y="1815676"/>
            <a:ext cx="3807502" cy="41903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i="1" dirty="0"/>
              <a:t>v</a:t>
            </a:r>
            <a:r>
              <a:rPr lang="en-IE" i="1" baseline="-25000" dirty="0"/>
              <a:t>i</a:t>
            </a:r>
            <a:r>
              <a:rPr lang="en-IE" dirty="0"/>
              <a:t>  is a measure of variable importance and </a:t>
            </a:r>
            <a:r>
              <a:rPr lang="en-IE" i="1" dirty="0" err="1"/>
              <a:t>s</a:t>
            </a:r>
            <a:r>
              <a:rPr lang="en-IE" i="1" baseline="-25000" dirty="0" err="1"/>
              <a:t>ij</a:t>
            </a:r>
            <a:r>
              <a:rPr lang="en-IE" dirty="0"/>
              <a:t> the interaction measure between variables </a:t>
            </a:r>
            <a:r>
              <a:rPr lang="en-IE" i="1" dirty="0" err="1"/>
              <a:t>i</a:t>
            </a:r>
            <a:r>
              <a:rPr lang="en-IE" dirty="0"/>
              <a:t> and </a:t>
            </a:r>
            <a:r>
              <a:rPr lang="en-IE" i="1" dirty="0"/>
              <a:t>j</a:t>
            </a:r>
            <a:r>
              <a:rPr lang="en-IE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Treat the matrix of interactions as a similarity matrix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Hierarchical clustering to produce a variable ordering where high-interacting variables are nearby.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We re-order the dendrogram leaves so that the weights </a:t>
            </a:r>
            <a:r>
              <a:rPr lang="en-IE" i="1" dirty="0" err="1"/>
              <a:t>w</a:t>
            </a:r>
            <a:r>
              <a:rPr lang="en-IE" i="1" baseline="-25000" dirty="0" err="1"/>
              <a:t>i</a:t>
            </a:r>
            <a:r>
              <a:rPr lang="en-IE" i="1" dirty="0"/>
              <a:t> </a:t>
            </a:r>
            <a:r>
              <a:rPr lang="en-IE" dirty="0"/>
              <a:t>are generally decreasing.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Leaf sort algorithm</a:t>
            </a:r>
            <a:r>
              <a:rPr lang="en-IE" baseline="30000" dirty="0"/>
              <a:t>[4]</a:t>
            </a:r>
            <a:r>
              <a:rPr lang="en-IE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24D432-6C8F-9C4A-AC3C-92EAB05F2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2248" y="-164892"/>
            <a:ext cx="8444395" cy="6858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5BBAC2B-D5EA-8B41-9F6D-B0E45D396D68}"/>
                  </a:ext>
                </a:extLst>
              </p:cNvPr>
              <p:cNvSpPr txBox="1"/>
              <p:nvPr/>
            </p:nvSpPr>
            <p:spPr>
              <a:xfrm>
                <a:off x="164892" y="6052973"/>
                <a:ext cx="3254628" cy="39908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5BBAC2B-D5EA-8B41-9F6D-B0E45D396D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892" y="6052973"/>
                <a:ext cx="3254628" cy="399084"/>
              </a:xfrm>
              <a:prstGeom prst="rect">
                <a:avLst/>
              </a:prstGeom>
              <a:blipFill>
                <a:blip r:embed="rId3"/>
                <a:stretch>
                  <a:fillRect t="-6250" b="-28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27DA4EB2-8E41-9E47-B50F-9437520A76E5}"/>
              </a:ext>
            </a:extLst>
          </p:cNvPr>
          <p:cNvSpPr txBox="1"/>
          <p:nvPr/>
        </p:nvSpPr>
        <p:spPr>
          <a:xfrm>
            <a:off x="2300829" y="0"/>
            <a:ext cx="34352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Sorting the Matrix</a:t>
            </a:r>
          </a:p>
        </p:txBody>
      </p:sp>
    </p:spTree>
    <p:extLst>
      <p:ext uri="{BB962C8B-B14F-4D97-AF65-F5344CB8AC3E}">
        <p14:creationId xmlns:p14="http://schemas.microsoft.com/office/powerpoint/2010/main" val="3990712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05"/>
    </mc:Choice>
    <mc:Fallback>
      <p:transition spd="slow" advTm="1530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CD619B-0AC1-844A-B334-69C23EEA28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080"/>
          <a:stretch/>
        </p:blipFill>
        <p:spPr>
          <a:xfrm>
            <a:off x="3837482" y="0"/>
            <a:ext cx="7566653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164881B-2138-B142-8997-085E353B45F5}"/>
              </a:ext>
            </a:extLst>
          </p:cNvPr>
          <p:cNvSpPr/>
          <p:nvPr/>
        </p:nvSpPr>
        <p:spPr>
          <a:xfrm>
            <a:off x="231721" y="1769435"/>
            <a:ext cx="402735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E" dirty="0"/>
              <a:t>Gives a visual representation of the magnitude of the importance &amp; interaction values.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E" dirty="0"/>
              <a:t>It achieves this by altering the size of nodes &amp; edges in the graph to represent the range of values.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E" dirty="0"/>
              <a:t>Node size &amp; colour represent variable importance.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E" dirty="0"/>
              <a:t>Edge size &amp; colour represent interaction strength.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E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E" dirty="0"/>
              <a:t>Allow for clustering.</a:t>
            </a:r>
          </a:p>
        </p:txBody>
      </p:sp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E7F2ACB8-D8CA-F049-B285-D9728B4B8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6500" y="1676400"/>
            <a:ext cx="825500" cy="3505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B213B9-78D1-184B-A8B2-1080ECB1C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481" y="350837"/>
            <a:ext cx="3673839" cy="1325563"/>
          </a:xfrm>
        </p:spPr>
        <p:txBody>
          <a:bodyPr>
            <a:normAutofit/>
          </a:bodyPr>
          <a:lstStyle/>
          <a:p>
            <a:r>
              <a:rPr lang="en-US" sz="3600" dirty="0"/>
              <a:t>Network Graph</a:t>
            </a:r>
          </a:p>
        </p:txBody>
      </p:sp>
    </p:spTree>
    <p:extLst>
      <p:ext uri="{BB962C8B-B14F-4D97-AF65-F5344CB8AC3E}">
        <p14:creationId xmlns:p14="http://schemas.microsoft.com/office/powerpoint/2010/main" val="3964740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11"/>
    </mc:Choice>
    <mc:Fallback>
      <p:transition spd="slow" advTm="3121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C0BCD5-DE85-B943-888A-1F93A6EE2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B5A14D-06DC-B64C-9250-131A5E238158}"/>
              </a:ext>
            </a:extLst>
          </p:cNvPr>
          <p:cNvSpPr txBox="1"/>
          <p:nvPr/>
        </p:nvSpPr>
        <p:spPr>
          <a:xfrm>
            <a:off x="262154" y="1950205"/>
            <a:ext cx="4405314" cy="4119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342900">
              <a:spcAft>
                <a:spcPts val="600"/>
              </a:spcAft>
              <a:buSzPct val="80000"/>
              <a:buFont typeface="+mj-lt"/>
              <a:buAutoNum type="arabicPeriod"/>
            </a:pPr>
            <a:r>
              <a:rPr lang="en-US" sz="2400" dirty="0"/>
              <a:t>Define grid along the feature</a:t>
            </a:r>
          </a:p>
          <a:p>
            <a:pPr marL="457200" indent="-342900">
              <a:spcAft>
                <a:spcPts val="600"/>
              </a:spcAft>
              <a:buSzPct val="80000"/>
              <a:buFont typeface="+mj-lt"/>
              <a:buAutoNum type="arabicPeriod"/>
            </a:pPr>
            <a:r>
              <a:rPr lang="en-US" sz="2400" dirty="0"/>
              <a:t>Make predictions at grid points</a:t>
            </a:r>
          </a:p>
          <a:p>
            <a:pPr marL="457200" indent="-342900">
              <a:spcAft>
                <a:spcPts val="600"/>
              </a:spcAft>
              <a:buSzPct val="80000"/>
              <a:buFont typeface="+mj-lt"/>
              <a:buAutoNum type="arabicPeriod"/>
            </a:pPr>
            <a:r>
              <a:rPr lang="en-US" sz="2400" dirty="0"/>
              <a:t>Each line per instance is called an ICE </a:t>
            </a:r>
            <a:r>
              <a:rPr lang="en-US" dirty="0"/>
              <a:t>(</a:t>
            </a:r>
            <a:r>
              <a:rPr lang="en-IE" dirty="0"/>
              <a:t>Individual Conditional Expectation) </a:t>
            </a:r>
            <a:r>
              <a:rPr lang="en-US" sz="2400" dirty="0"/>
              <a:t>curve</a:t>
            </a:r>
          </a:p>
          <a:p>
            <a:pPr marL="457200" indent="-342900">
              <a:spcAft>
                <a:spcPts val="600"/>
              </a:spcAft>
              <a:buSzPct val="80000"/>
              <a:buFont typeface="+mj-lt"/>
              <a:buAutoNum type="arabicPeriod"/>
            </a:pPr>
            <a:r>
              <a:rPr lang="en-US" sz="2400" dirty="0"/>
              <a:t>Average of ICE curves is the partial dependence</a:t>
            </a:r>
          </a:p>
          <a:p>
            <a:pPr marL="114300">
              <a:spcAft>
                <a:spcPts val="600"/>
              </a:spcAft>
              <a:buSzPct val="80000"/>
            </a:pP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8B23FA-EDF8-C04E-83E0-1AABB2E6C4A5}"/>
                  </a:ext>
                </a:extLst>
              </p:cNvPr>
              <p:cNvSpPr txBox="1"/>
              <p:nvPr/>
            </p:nvSpPr>
            <p:spPr>
              <a:xfrm>
                <a:off x="218533" y="4975068"/>
                <a:ext cx="4202043" cy="2189395"/>
              </a:xfrm>
              <a:prstGeom prst="rect">
                <a:avLst/>
              </a:prstGeom>
            </p:spPr>
            <p:txBody>
              <a:bodyPr vert="horz" lIns="109728" tIns="109728" rIns="109728" bIns="91440" rtlCol="0" anchor="ctr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b="1" i="1" spc="15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</m:ctrlPr>
                            </m:sSubPr>
                            <m:e>
                              <m:r>
                                <a:rPr lang="en-US" sz="2000" b="0" i="1" spc="15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𝑠</m:t>
                              </m:r>
                            </m:sub>
                          </m:sSub>
                        </m:e>
                      </m:acc>
                      <m:d>
                        <m:dPr>
                          <m:ctrlPr>
                            <a:rPr lang="en-US" sz="2000" b="1" i="1" spc="15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</m:ctrlPr>
                            </m:sSubPr>
                            <m:e>
                              <m: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US" sz="2000" b="1" i="1" spc="15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+mj-ea"/>
                          <a:cs typeface="+mj-cs"/>
                        </a:rPr>
                        <m:t>= </m:t>
                      </m:r>
                      <m:f>
                        <m:fPr>
                          <m:ctrlPr>
                            <a:rPr lang="en-US" sz="2000" i="1" spc="15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</m:ctrlPr>
                        </m:fPr>
                        <m:num>
                          <m:r>
                            <a:rPr lang="en-US" sz="2000" b="0" i="1" spc="15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pc="15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b="1" i="1" spc="15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1" i="1" spc="15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𝑖</m:t>
                          </m:r>
                          <m:r>
                            <a:rPr lang="en-US" sz="2000" b="1" i="1" spc="15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pc="15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𝑛</m:t>
                          </m:r>
                        </m:sup>
                        <m:e>
                          <m:acc>
                            <m:accPr>
                              <m:chr m:val="̂"/>
                              <m:ctrlP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pc="15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  <m:r>
                            <a:rPr lang="en-US" sz="2000" b="1" i="1" spc="15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</m:ctrlPr>
                            </m:sSubPr>
                            <m:e>
                              <m: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sz="2000" b="1" i="1" spc="15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</m:ctrlPr>
                            </m:sSubPr>
                            <m:e>
                              <m:r>
                                <a:rPr lang="en-US" sz="2000" b="1" i="1" spc="15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𝒙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2000" i="1" spc="15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pc="15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b="0" i="1" spc="15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</m:sSub>
                          <m:r>
                            <a:rPr lang="en-US" sz="2000" b="1" i="1" spc="15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+mj-ea"/>
                              <a:cs typeface="+mj-cs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000" b="1" spc="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j-ea"/>
                  <a:cs typeface="+mj-cs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8B23FA-EDF8-C04E-83E0-1AABB2E6C4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533" y="4975068"/>
                <a:ext cx="4202043" cy="2189395"/>
              </a:xfrm>
              <a:prstGeom prst="rect">
                <a:avLst/>
              </a:prstGeom>
              <a:blipFill>
                <a:blip r:embed="rId3"/>
                <a:stretch>
                  <a:fillRect t="-6936" b="-473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BB77AEA4-DE7A-504E-A32B-42536A314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5537"/>
            <a:ext cx="6276858" cy="1325563"/>
          </a:xfrm>
        </p:spPr>
        <p:txBody>
          <a:bodyPr>
            <a:normAutofit/>
          </a:bodyPr>
          <a:lstStyle/>
          <a:p>
            <a:r>
              <a:rPr lang="en-US" sz="4100" dirty="0"/>
              <a:t>Partial Dependence plots</a:t>
            </a:r>
          </a:p>
        </p:txBody>
      </p:sp>
    </p:spTree>
    <p:extLst>
      <p:ext uri="{BB962C8B-B14F-4D97-AF65-F5344CB8AC3E}">
        <p14:creationId xmlns:p14="http://schemas.microsoft.com/office/powerpoint/2010/main" val="2620559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95"/>
    </mc:Choice>
    <mc:Fallback>
      <p:transition spd="slow" advTm="2619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34F53-0D42-5341-87DF-00BBA8A03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666" y="0"/>
            <a:ext cx="1395334" cy="1325563"/>
          </a:xfrm>
        </p:spPr>
        <p:txBody>
          <a:bodyPr/>
          <a:lstStyle/>
          <a:p>
            <a:r>
              <a:rPr lang="en-US" dirty="0"/>
              <a:t>PDPs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F2BD8B-D512-4441-B6B7-00656D0F8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659" y="0"/>
            <a:ext cx="912528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EC54EB-5314-394D-A73E-01C8AFE8F6BF}"/>
              </a:ext>
            </a:extLst>
          </p:cNvPr>
          <p:cNvSpPr txBox="1"/>
          <p:nvPr/>
        </p:nvSpPr>
        <p:spPr>
          <a:xfrm>
            <a:off x="203597" y="1586339"/>
            <a:ext cx="2953062" cy="4033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/>
              <a:t>Displays the PDPs in a </a:t>
            </a:r>
            <a:r>
              <a:rPr lang="en-US" dirty="0" err="1"/>
              <a:t>generalised</a:t>
            </a:r>
            <a:r>
              <a:rPr lang="en-US" dirty="0"/>
              <a:t> pairs plot style.</a:t>
            </a:r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/>
              <a:t>2-way partial dependence in the upper triangle.</a:t>
            </a:r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/>
              <a:t>1-way partial dependence (black line) and ICE-curves (Individual Conditional Expectation curves) on the diagonal.</a:t>
            </a:r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/>
              <a:t> Scatter-plot in the lower triangle. </a:t>
            </a: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0BC95809-DB1E-DE41-B549-575BC3CDA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9034" y="2474598"/>
            <a:ext cx="912906" cy="190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20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99"/>
    </mc:Choice>
    <mc:Fallback>
      <p:transition spd="slow" advTm="38899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2.3|3.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946</TotalTime>
  <Words>957</Words>
  <Application>Microsoft Macintosh PowerPoint</Application>
  <PresentationFormat>Widescreen</PresentationFormat>
  <Paragraphs>99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Courier</vt:lpstr>
      <vt:lpstr>Office Theme</vt:lpstr>
      <vt:lpstr>Visualising variable importance and variable interaction effects in machine learning models.</vt:lpstr>
      <vt:lpstr>Introduction</vt:lpstr>
      <vt:lpstr>Data</vt:lpstr>
      <vt:lpstr>PowerPoint Presentation</vt:lpstr>
      <vt:lpstr>PowerPoint Presentation</vt:lpstr>
      <vt:lpstr>PowerPoint Presentation</vt:lpstr>
      <vt:lpstr>Network Graph</vt:lpstr>
      <vt:lpstr>Partial Dependence plots</vt:lpstr>
      <vt:lpstr>PDPs</vt:lpstr>
      <vt:lpstr>Zen Partial Dependence Plots</vt:lpstr>
      <vt:lpstr>Summary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Visualising variable importance and variable interaction effects in machine learning models.</dc:title>
  <dc:creator>ALAN NOEL INGLIS</dc:creator>
  <cp:lastModifiedBy>ALAN NOEL INGLIS</cp:lastModifiedBy>
  <cp:revision>42</cp:revision>
  <dcterms:created xsi:type="dcterms:W3CDTF">2021-06-18T13:27:11Z</dcterms:created>
  <dcterms:modified xsi:type="dcterms:W3CDTF">2021-06-22T20:11:09Z</dcterms:modified>
</cp:coreProperties>
</file>

<file path=docProps/thumbnail.jpeg>
</file>